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  <p:sldId id="278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САМОСТОЯТЕЛЬНОЙ РАБОТЫ СТУДЕНТОВ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Щегельская</a:t>
            </a:r>
            <a:r>
              <a:rPr lang="ru-RU" dirty="0" smtClean="0"/>
              <a:t> М.Г.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отборе содержания самостоятельной работы преподаватель ориентируется на общие и профессиональные компетенции, которые должны быть освоены при изучении учебной дисциплины, освоении профессионального модуля.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ОБЪЕМ И ЗАТРАТЫ ВРЕМЕНИ НА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Распределение объёма времени, отведённого на внеаудиторную (самостоятельную) работу по разделам и темам учебной дисциплины (профессионального модуля), осуществляется преподавателем. </a:t>
            </a:r>
          </a:p>
          <a:p>
            <a:r>
              <a:rPr lang="ru-RU" dirty="0" smtClean="0"/>
              <a:t>Эмпирически определяются затраты времени на самостоятельное выполнение конкретного учебного задания: на основе наблюдений за выполнением обучающимися аудиторной самостоятельной работы, опроса обучающихся о затратах времени на то или иное задание, хронометража собственных затрат времени на решение той или иной задачи.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планировании самостоятельной работы преподаватель учитывает  мотивацию обучающихся и уровень их подготовленности к самостоятельной работе.</a:t>
            </a:r>
            <a:endParaRPr lang="ru-RU" b="1" dirty="0" smtClean="0"/>
          </a:p>
          <a:p>
            <a:r>
              <a:rPr lang="ru-RU" dirty="0" smtClean="0"/>
              <a:t>Предметные (цикловые) комиссии на своих заседаниях рассматривают рабочие программы учебных дисциплин (профессиональных модулей), оценивая эффективность распределения внеаудиторной самостоятельной работы по разделам и темам с учётом сложности и объёма изучаемого материала, выбора методов её организации и проведения.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Распределение объёма времени на внеаудиторную (самостоятельную) работу в режиме дня обучающегося не регламентируется расписанием.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направленной на  ф</a:t>
            </a:r>
            <a:r>
              <a:rPr lang="ru-RU" i="1" dirty="0" smtClean="0"/>
              <a:t>ормирование умений:</a:t>
            </a:r>
            <a:endParaRPr lang="ru-RU" b="1" dirty="0" smtClean="0"/>
          </a:p>
          <a:p>
            <a:pPr lvl="0"/>
            <a:r>
              <a:rPr lang="ru-RU" dirty="0" smtClean="0"/>
              <a:t>решение задач и упражнений по образцу; </a:t>
            </a:r>
          </a:p>
          <a:p>
            <a:pPr lvl="0"/>
            <a:r>
              <a:rPr lang="ru-RU" dirty="0" smtClean="0"/>
              <a:t>выполнение чертежей, схем, расчётно-графических работ;</a:t>
            </a:r>
          </a:p>
          <a:p>
            <a:pPr lvl="0"/>
            <a:r>
              <a:rPr lang="ru-RU" dirty="0" smtClean="0"/>
              <a:t>решение ситуационных  производственных (профессиональных) задач; </a:t>
            </a:r>
          </a:p>
          <a:p>
            <a:pPr lvl="0"/>
            <a:r>
              <a:rPr lang="ru-RU" dirty="0" smtClean="0"/>
              <a:t>подготовка к деловым играм;</a:t>
            </a:r>
          </a:p>
          <a:p>
            <a:pPr lvl="0"/>
            <a:r>
              <a:rPr lang="ru-RU" dirty="0" smtClean="0"/>
              <a:t>проектирование и моделирование объектов, процессов профессиональной деятельности; </a:t>
            </a:r>
          </a:p>
          <a:p>
            <a:pPr lvl="0"/>
            <a:r>
              <a:rPr lang="ru-RU" dirty="0" smtClean="0"/>
              <a:t>выполнение экспериментально-конструкторских и опытно-экспериментальных  работ;</a:t>
            </a:r>
          </a:p>
          <a:p>
            <a:pPr lvl="0"/>
            <a:r>
              <a:rPr lang="ru-RU" dirty="0" smtClean="0"/>
              <a:t>подготовка и выполнение курсовых и дипломных работ (проектов);</a:t>
            </a:r>
          </a:p>
          <a:p>
            <a:pPr lvl="0"/>
            <a:r>
              <a:rPr lang="ru-RU" dirty="0" smtClean="0"/>
              <a:t>использование аудио- и видеозаписей, компьютерной техники и Интернета;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направленной на овладение знаниями:</a:t>
            </a:r>
            <a:endParaRPr lang="ru-RU" b="1" dirty="0" smtClean="0"/>
          </a:p>
          <a:p>
            <a:pPr lvl="0"/>
            <a:r>
              <a:rPr lang="ru-RU" dirty="0" smtClean="0"/>
              <a:t>работа с текстами (учебника, первоисточника, дополнительной литературы); составление плана текста; графическое изображение структуры текста; конспектирование текста; выписки из текста;</a:t>
            </a:r>
          </a:p>
          <a:p>
            <a:pPr lvl="0"/>
            <a:r>
              <a:rPr lang="ru-RU" dirty="0" smtClean="0"/>
              <a:t>работа со словарями и справочниками;</a:t>
            </a:r>
          </a:p>
          <a:p>
            <a:pPr lvl="0"/>
            <a:r>
              <a:rPr lang="ru-RU" dirty="0" smtClean="0"/>
              <a:t>изучение нормативных документов;</a:t>
            </a:r>
          </a:p>
          <a:p>
            <a:pPr lvl="0"/>
            <a:r>
              <a:rPr lang="ru-RU" dirty="0" smtClean="0"/>
              <a:t>учебно-исследовательская работа;</a:t>
            </a:r>
          </a:p>
          <a:p>
            <a:pPr lvl="0"/>
            <a:r>
              <a:rPr lang="ru-RU" dirty="0" smtClean="0"/>
              <a:t>использование аудио- и видеозаписей, компьютерной техники и Интернета;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направленной на закрепление и систематизацию знаний:</a:t>
            </a:r>
            <a:endParaRPr lang="ru-RU" dirty="0" smtClean="0"/>
          </a:p>
          <a:p>
            <a:pPr lvl="0"/>
            <a:r>
              <a:rPr lang="ru-RU" dirty="0" smtClean="0"/>
              <a:t>работа с конспектом лекций, учебным материалом (учебником, первоисточником, дополнительной литературой, аудио- и видеозаписями) в т.ч. по составлению таблиц для систематизации учебного материала; составлению плана и тезисов ответа;  ответов на контрольные вопросы; </a:t>
            </a:r>
          </a:p>
          <a:p>
            <a:pPr lvl="0"/>
            <a:r>
              <a:rPr lang="ru-RU" dirty="0" smtClean="0"/>
              <a:t>аналитическая обработка текста (аннотирование, рецензирование, реферирование, </a:t>
            </a:r>
            <a:r>
              <a:rPr lang="ru-RU" dirty="0" err="1" smtClean="0"/>
              <a:t>контент-анализ</a:t>
            </a:r>
            <a:r>
              <a:rPr lang="ru-RU" dirty="0" smtClean="0"/>
              <a:t> и др.);</a:t>
            </a:r>
          </a:p>
          <a:p>
            <a:pPr lvl="0"/>
            <a:r>
              <a:rPr lang="ru-RU" dirty="0" smtClean="0"/>
              <a:t>подготовка сообщений к выступлению на семинаре, конференции;</a:t>
            </a:r>
          </a:p>
          <a:p>
            <a:pPr lvl="0"/>
            <a:r>
              <a:rPr lang="ru-RU" dirty="0" smtClean="0"/>
              <a:t>подготовка рефератов, докладов;</a:t>
            </a:r>
          </a:p>
          <a:p>
            <a:pPr lvl="0"/>
            <a:r>
              <a:rPr lang="ru-RU" dirty="0" smtClean="0"/>
              <a:t>составление библиографии, тематических кроссвордов</a:t>
            </a:r>
          </a:p>
          <a:p>
            <a:pPr lvl="0"/>
            <a:r>
              <a:rPr lang="ru-RU" dirty="0" smtClean="0"/>
              <a:t>использование аудио- и видеозаписей, компьютерной техники и Интернета.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ПРЕПОДАВАТЕЛЯ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b="1" dirty="0" smtClean="0"/>
          </a:p>
          <a:p>
            <a:pPr lvl="0"/>
            <a:r>
              <a:rPr lang="ru-RU" dirty="0" smtClean="0"/>
              <a:t>ознакомление обучающихся с целями, содержанием, средствами, объемом, сроками выполнения, формами контроля самостоятельной работы; </a:t>
            </a:r>
            <a:endParaRPr lang="ru-RU" b="1" dirty="0" smtClean="0"/>
          </a:p>
          <a:p>
            <a:pPr lvl="0"/>
            <a:r>
              <a:rPr lang="ru-RU" dirty="0" smtClean="0"/>
              <a:t>оказание им необходимой индивидуальной и групповой консультативной помощи;</a:t>
            </a:r>
            <a:endParaRPr lang="ru-RU" b="1" dirty="0" smtClean="0"/>
          </a:p>
          <a:p>
            <a:pPr lvl="0"/>
            <a:r>
              <a:rPr lang="ru-RU" dirty="0" smtClean="0"/>
              <a:t>осуществление контроля  качества выполнения самостоятельной работы.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 может осуществляться индивидуально или группами обучающихся, в зависимости от цели, объёма, конкретной тематики самостоятельной работы, уровня сложности, уровня умений обучающихся.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СТУДЕНТОВ К ВЫПОЛНЕНИЮ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 выдаче задания для самостоятельной работы обучающегося преподаватель проводит инструктаж по его выполнению, который включает цель задания, его содержание, сроки выполнения, ориентировочный объём работы, основные требования к результатам работы, критерии оценки. </a:t>
            </a:r>
          </a:p>
          <a:p>
            <a:r>
              <a:rPr lang="ru-RU" dirty="0" smtClean="0"/>
              <a:t>В процессе инструктажа преподаватель предупреждает обучающихся о возможных типичных ошибках, встречающихся при выполнении задания. </a:t>
            </a:r>
          </a:p>
          <a:p>
            <a:r>
              <a:rPr lang="ru-RU" dirty="0" smtClean="0"/>
              <a:t>Инструктаж проводится за счёт объёма времени, отведённого на изучение дисциплины (профессионального модуля).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Нормативная база для планирования и организации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требования ФГОС СПО, </a:t>
            </a:r>
          </a:p>
          <a:p>
            <a:r>
              <a:rPr lang="ru-RU" dirty="0" smtClean="0"/>
              <a:t>учебный план по специальности</a:t>
            </a:r>
          </a:p>
          <a:p>
            <a:r>
              <a:rPr lang="ru-RU" dirty="0" smtClean="0"/>
              <a:t>положение  о самостоятельной работе 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/>
              <a:t> учебно-методические средства, </a:t>
            </a:r>
            <a:r>
              <a:rPr lang="ru-RU" dirty="0" smtClean="0"/>
              <a:t>использующиеся для руководства самостоятельной деятельностью обучающихся – методические рекомендации (указания): по курсу дисциплины (профессионального модуля), по отдельным темам или к выполнению отдельных видов работ; включающие в себя: </a:t>
            </a:r>
            <a:endParaRPr lang="ru-RU" b="1" dirty="0" smtClean="0"/>
          </a:p>
          <a:p>
            <a:pPr lvl="0"/>
            <a:r>
              <a:rPr lang="ru-RU" dirty="0" smtClean="0"/>
              <a:t>инструкции по работе с методические рекомендациями, в т.ч.</a:t>
            </a:r>
            <a:r>
              <a:rPr lang="ru-RU" b="1" dirty="0" smtClean="0"/>
              <a:t> </a:t>
            </a:r>
            <a:r>
              <a:rPr lang="ru-RU" dirty="0" smtClean="0"/>
              <a:t>алгоритмы и образцы выполнения заданий;</a:t>
            </a:r>
            <a:endParaRPr lang="ru-RU" b="1" dirty="0" smtClean="0"/>
          </a:p>
          <a:p>
            <a:pPr lvl="0"/>
            <a:r>
              <a:rPr lang="ru-RU" dirty="0" smtClean="0"/>
              <a:t>рекомендации по распределению времени в процессе работы над заданиями; </a:t>
            </a:r>
            <a:endParaRPr lang="ru-RU" b="1" dirty="0" smtClean="0"/>
          </a:p>
          <a:p>
            <a:pPr lvl="0"/>
            <a:r>
              <a:rPr lang="ru-RU" dirty="0" smtClean="0"/>
              <a:t>задания для самостоятельной работы; </a:t>
            </a:r>
            <a:endParaRPr lang="ru-RU" b="1" dirty="0" smtClean="0"/>
          </a:p>
          <a:p>
            <a:pPr lvl="0"/>
            <a:r>
              <a:rPr lang="ru-RU" dirty="0" smtClean="0"/>
              <a:t>критерии самооценки выполненной работы;</a:t>
            </a:r>
            <a:endParaRPr lang="ru-RU" b="1" dirty="0" smtClean="0"/>
          </a:p>
          <a:p>
            <a:pPr lvl="0"/>
            <a:r>
              <a:rPr lang="ru-RU" dirty="0" smtClean="0"/>
              <a:t>список основной и дополнительной литературы;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Контроль результатов самостоятельной работы обучающихся может осуществляться в пределах времени, отведённого на обязательные учебные занятия и проходить в письменной, устной или смешанной форме, с представлением продукта творческой самостоятельной деятельности обучающегося.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rgbClr val="FF0000"/>
                </a:solidFill>
              </a:rPr>
              <a:t>Технологическая карта самостоятельной внеаудиторной работы  обучающихся по дисциплине (МДК) </a:t>
            </a:r>
          </a:p>
          <a:p>
            <a:pPr lvl="0"/>
            <a:r>
              <a:rPr lang="ru-RU" dirty="0" smtClean="0"/>
              <a:t>Перечень источников информации для  самостоятельной работы по дисциплине (МДК)</a:t>
            </a:r>
          </a:p>
          <a:p>
            <a:pPr lvl="0"/>
            <a:r>
              <a:rPr lang="ru-RU" dirty="0" smtClean="0"/>
              <a:t>Методические рекомендации по самостоятельному изучению дисциплины (МДК)</a:t>
            </a:r>
          </a:p>
          <a:p>
            <a:pPr lvl="0"/>
            <a:r>
              <a:rPr lang="ru-RU" dirty="0" smtClean="0"/>
              <a:t>Методические рекомендации по изучению раздела, темы.</a:t>
            </a:r>
          </a:p>
          <a:p>
            <a:pPr lvl="0"/>
            <a:r>
              <a:rPr lang="ru-RU" dirty="0" smtClean="0"/>
              <a:t>Практические задания  для самостоятельной внеаудиторной работы. Образцы решения задач, ситуаций, примеров, упражнений</a:t>
            </a:r>
          </a:p>
          <a:p>
            <a:pPr lvl="0"/>
            <a:r>
              <a:rPr lang="ru-RU" dirty="0" smtClean="0"/>
              <a:t>Примерная тематика рефератов</a:t>
            </a:r>
          </a:p>
          <a:p>
            <a:pPr lvl="0"/>
            <a:r>
              <a:rPr lang="ru-RU" dirty="0" smtClean="0"/>
              <a:t>Рекомендации по составлению рефератов</a:t>
            </a:r>
          </a:p>
          <a:p>
            <a:pPr lvl="0"/>
            <a:r>
              <a:rPr lang="ru-RU" dirty="0" smtClean="0"/>
              <a:t>Методические рекомендации  по составлению презентации</a:t>
            </a:r>
          </a:p>
          <a:p>
            <a:pPr lvl="0"/>
            <a:r>
              <a:rPr lang="ru-RU" dirty="0" smtClean="0"/>
              <a:t>Тематика курсовых работ</a:t>
            </a:r>
          </a:p>
          <a:p>
            <a:pPr lvl="0"/>
            <a:r>
              <a:rPr lang="ru-RU" dirty="0" smtClean="0"/>
              <a:t>Тематика дипломных работ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Методические рекомендации по выполнению курсовых  и дипломных работ.</a:t>
            </a:r>
          </a:p>
          <a:p>
            <a:pPr lvl="0"/>
            <a:r>
              <a:rPr lang="ru-RU" dirty="0" smtClean="0"/>
              <a:t>Набор дифференцированных заданий для самостоятельной внеаудиторной работы</a:t>
            </a:r>
          </a:p>
          <a:p>
            <a:pPr lvl="0"/>
            <a:r>
              <a:rPr lang="ru-RU" dirty="0" smtClean="0"/>
              <a:t>Рекомендации и образцы составления  опорных конспектов и </a:t>
            </a:r>
            <a:r>
              <a:rPr lang="ru-RU" dirty="0" err="1" smtClean="0"/>
              <a:t>опорно</a:t>
            </a:r>
            <a:r>
              <a:rPr lang="ru-RU" dirty="0" smtClean="0"/>
              <a:t> – логических схем  по дисциплине (МДК)</a:t>
            </a:r>
          </a:p>
          <a:p>
            <a:pPr lvl="0"/>
            <a:r>
              <a:rPr lang="ru-RU" dirty="0" smtClean="0"/>
              <a:t>Индивидуальные задания творческого (исследовательского, поискового)  характера</a:t>
            </a:r>
          </a:p>
          <a:p>
            <a:pPr lvl="0"/>
            <a:r>
              <a:rPr lang="ru-RU" dirty="0" smtClean="0"/>
              <a:t>Планы деловых(ролевых) игр, семинарских занятий.</a:t>
            </a:r>
          </a:p>
          <a:p>
            <a:pPr lvl="0"/>
            <a:r>
              <a:rPr lang="ru-RU" dirty="0" smtClean="0"/>
              <a:t>Методические указания по выполнению домашних контрольных работ для  обучающихся по заочной форме обучения </a:t>
            </a:r>
          </a:p>
          <a:p>
            <a:pPr lvl="0"/>
            <a:r>
              <a:rPr lang="ru-RU" dirty="0" smtClean="0"/>
              <a:t>Средства контроля результатов самостоятельной работы:</a:t>
            </a:r>
          </a:p>
          <a:p>
            <a:pPr>
              <a:buNone/>
            </a:pPr>
            <a:r>
              <a:rPr lang="ru-RU" i="1" dirty="0" smtClean="0"/>
              <a:t>       - Перечень вопросов для подготовки  к семинару (контрольной работе, зачету, конкурсу и т. д.) по результатам самостоятельной внеаудиторной работы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- Электронные  тесты для самооценки самостоятельной  внеаудиторной  работы  по  дисциплине (МДК),разделу, теме и пр.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Кейс самостоятельной внеаудиторной работы   имеет электронный </a:t>
            </a:r>
            <a:r>
              <a:rPr lang="ru-RU" dirty="0" err="1" smtClean="0"/>
              <a:t>контент</a:t>
            </a:r>
            <a:r>
              <a:rPr lang="ru-RU" dirty="0" smtClean="0"/>
              <a:t> и размещается  в  кабинете самостоятельной работы на «рабочем столе»  персональных компьютеров. </a:t>
            </a:r>
          </a:p>
          <a:p>
            <a:r>
              <a:rPr lang="ru-RU" dirty="0" smtClean="0"/>
              <a:t>Кейс  СРС  - программа самостоятельной внеаудиторной работы, являющейся обязательным компонентом  </a:t>
            </a:r>
            <a:r>
              <a:rPr lang="ru-RU" dirty="0" err="1" smtClean="0"/>
              <a:t>портфолио</a:t>
            </a:r>
            <a:r>
              <a:rPr lang="ru-RU" dirty="0" smtClean="0"/>
              <a:t> обучающихся, который они предъявляют  на промежуточной аттестации.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Пример технологической карты организации СРС по терапии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600200"/>
            <a:ext cx="465993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60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Пример технологической карты организации СРС по терапии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2060428"/>
              </p:ext>
            </p:extLst>
          </p:nvPr>
        </p:nvGraphicFramePr>
        <p:xfrm>
          <a:off x="395533" y="1517142"/>
          <a:ext cx="8370515" cy="5440252"/>
        </p:xfrm>
        <a:graphic>
          <a:graphicData uri="http://schemas.openxmlformats.org/drawingml/2006/table">
            <a:tbl>
              <a:tblPr firstRow="1" firstCol="1" bandRow="1"/>
              <a:tblGrid>
                <a:gridCol w="810629"/>
                <a:gridCol w="935104"/>
                <a:gridCol w="436323"/>
                <a:gridCol w="935104"/>
                <a:gridCol w="863850"/>
                <a:gridCol w="87410"/>
                <a:gridCol w="935104"/>
                <a:gridCol w="810629"/>
                <a:gridCol w="873086"/>
                <a:gridCol w="873086"/>
                <a:gridCol w="810190"/>
              </a:tblGrid>
              <a:tr h="161135">
                <a:tc rowSpan="3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 студентов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Формируемые компетенции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Внеауд. срс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деятельности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 (форма представления)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2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ПМ 02.МДК 02.01 Часть 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Сестринская помощь в терапии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 1.1 Методы обследования пациентов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80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Теоретическое занятие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Составить опорный план-конспект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Поиск и преобразование учебной информации на основе материала урока и учебника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Составление опорного  плана-конспекта по теме.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  2, ОК 4, ОК 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37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Практическое занятие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Составить  сравнительную таблицу-характеристику методов обследования пациентов с патологией различных систем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Поиск, анализ информации, по обследованию пациентов   на основе материала учебника, дополнительного </a:t>
                      </a:r>
                      <a:r>
                        <a:rPr lang="ru-RU" sz="7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мериала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Составление  сравнительной таблицы-характеристики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*по двум основаниям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заданным преподавателем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Жалобы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осмотр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Составление  сравнительной таблицы-характеристики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7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трем 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основаниям, заданным преподавателем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Жалобы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Общий осмотр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 тельные исследования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*привести примеры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Составление  сравнительной таблицы-характеристики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*по </a:t>
                      </a:r>
                      <a:r>
                        <a:rPr lang="ru-RU" sz="7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основаниям, сформулированным самостоятельно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*привести примеры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*провести сравнительный анализ характера болей в грудной клетке при заболеваниях легких и  </a:t>
                      </a:r>
                      <a:r>
                        <a:rPr lang="ru-RU" sz="700" b="1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ссс</a:t>
                      </a:r>
                      <a:r>
                        <a:rPr lang="ru-RU" sz="7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13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0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 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ФГОС СПО в разделе </a:t>
            </a:r>
            <a:r>
              <a:rPr lang="en-US" dirty="0" smtClean="0"/>
              <a:t>VII</a:t>
            </a:r>
            <a:r>
              <a:rPr lang="ru-RU" dirty="0" smtClean="0"/>
              <a:t>.Требования к условиям  реализации основной профессиональной образовательной  программы  сказано: «Внеаудиторная работа должна сопровождаться  методическим обеспечением и обоснованием времени, затрачиваемого на ее выполнение»(п.7.16).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п.28 Приказа Министерства образования и науки Российской Федерации от 14 июня 2013 года №464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 самостоятельная работа является одним из видов учебной деятельности обучающихся.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систематизация и закрепление теоретических знаний и практических умений обучающихся;</a:t>
            </a:r>
            <a:endParaRPr lang="ru-RU" b="1" dirty="0" smtClean="0"/>
          </a:p>
          <a:p>
            <a:pPr lvl="0"/>
            <a:r>
              <a:rPr lang="ru-RU" dirty="0" smtClean="0"/>
              <a:t>углубление и расширение теоретических знаний;</a:t>
            </a:r>
            <a:endParaRPr lang="ru-RU" b="1" dirty="0" smtClean="0"/>
          </a:p>
          <a:p>
            <a:pPr lvl="0"/>
            <a:r>
              <a:rPr lang="ru-RU" dirty="0" smtClean="0"/>
              <a:t>развитие познавательных способностей и активности обучающихся: творческой инициативы, самостоятельности, ответственности и организованности;</a:t>
            </a:r>
            <a:endParaRPr lang="ru-RU" b="1" dirty="0" smtClean="0"/>
          </a:p>
          <a:p>
            <a:pPr lvl="0"/>
            <a:r>
              <a:rPr lang="ru-RU" dirty="0" smtClean="0"/>
              <a:t>формирование самостоятельности мышления, способностей к саморазвитию, самосовершенствованию и самореализации;</a:t>
            </a:r>
            <a:endParaRPr lang="ru-RU" b="1" dirty="0" smtClean="0"/>
          </a:p>
          <a:p>
            <a:pPr lvl="0"/>
            <a:r>
              <a:rPr lang="ru-RU" dirty="0" smtClean="0"/>
              <a:t>развитие исследовательских навыков.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Аудиторная самостоятельная работа по дисциплине (профессиональному модулю) выполняется на учебных занятиях под непосредственным руководством преподавателя (мастера производственного обучения) и по его заданию.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Внеаудиторная (самостоятельная) работа выполняется обучающимся по заданию преподавателя, но без его непосредственного участия.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Объём времени</a:t>
            </a:r>
            <a:r>
              <a:rPr lang="ru-RU" dirty="0" smtClean="0"/>
              <a:t>, отведённый на внеаудиторную (самостоятельную) работу, находит </a:t>
            </a:r>
            <a:r>
              <a:rPr lang="ru-RU" b="1" i="1" dirty="0" smtClean="0"/>
              <a:t>отражение</a:t>
            </a:r>
            <a:r>
              <a:rPr lang="ru-RU" dirty="0" smtClean="0"/>
              <a:t>:</a:t>
            </a:r>
            <a:endParaRPr lang="ru-RU" b="1" dirty="0" smtClean="0"/>
          </a:p>
          <a:p>
            <a:pPr lvl="0"/>
            <a:r>
              <a:rPr lang="ru-RU" dirty="0" smtClean="0"/>
              <a:t>в рабочем учебном плане: в целом по теоретическому обучению, по каждому из циклов, по каждой дисциплине (профессиональному модулю);</a:t>
            </a:r>
            <a:endParaRPr lang="ru-RU" b="1" dirty="0" smtClean="0"/>
          </a:p>
          <a:p>
            <a:pPr lvl="0"/>
            <a:r>
              <a:rPr lang="ru-RU" dirty="0" smtClean="0"/>
              <a:t>в рабочих программах учебных дисциплин (профессиональных модулей) с распределением по разделам и темам;</a:t>
            </a:r>
            <a:endParaRPr lang="ru-RU" b="1" dirty="0" smtClean="0"/>
          </a:p>
          <a:p>
            <a:pPr lvl="0"/>
            <a:r>
              <a:rPr lang="ru-RU" dirty="0" smtClean="0"/>
              <a:t>в календарно-тематических планах;</a:t>
            </a:r>
            <a:endParaRPr lang="ru-RU" b="1" dirty="0" smtClean="0"/>
          </a:p>
          <a:p>
            <a:pPr lvl="0"/>
            <a:r>
              <a:rPr lang="ru-RU" dirty="0" smtClean="0"/>
              <a:t>в журналах теоретического обучения.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разработке рабочей программы учебной дисциплины (профессионального модуля), преподавателем устанавливаются содержание и объём теоретической учебной информации, и виды внеаудиторной (самостоятельной) работы по разделам и темам. </a:t>
            </a:r>
          </a:p>
          <a:p>
            <a:r>
              <a:rPr lang="ru-RU" dirty="0" smtClean="0"/>
              <a:t>Формы и методы контроля её результатов отражаются в учебно-методическом обеспечении дисциплины (темы/раздела).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</TotalTime>
  <Words>1339</Words>
  <Application>Microsoft Office PowerPoint</Application>
  <PresentationFormat>Экран (4:3)</PresentationFormat>
  <Paragraphs>190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Обычная</vt:lpstr>
      <vt:lpstr>ОРГАНИЗАЦИЯ САМОСТОЯТЕЛЬНОЙ РАБОТЫ СТУДЕНТОВ</vt:lpstr>
      <vt:lpstr>Нормативная база для планирования и организации СРС</vt:lpstr>
      <vt:lpstr>Презентация PowerPoint</vt:lpstr>
      <vt:lpstr>Презентация PowerPoint</vt:lpstr>
      <vt:lpstr>ЦЕЛИ СРС</vt:lpstr>
      <vt:lpstr>ВИДЫ СРС</vt:lpstr>
      <vt:lpstr>ВИДЫ СРС</vt:lpstr>
      <vt:lpstr>Презентация PowerPoint</vt:lpstr>
      <vt:lpstr>ВАЖНО!</vt:lpstr>
      <vt:lpstr>ВАЖНО!</vt:lpstr>
      <vt:lpstr>ОБЪЕМ И ЗАТРАТЫ ВРЕМЕНИ НА СРС</vt:lpstr>
      <vt:lpstr>ВАЖНО!</vt:lpstr>
      <vt:lpstr>ВАЖНО!</vt:lpstr>
      <vt:lpstr>ВИДЫ СРС</vt:lpstr>
      <vt:lpstr>ВИДЫ СРС</vt:lpstr>
      <vt:lpstr>ВИДЫ СРС</vt:lpstr>
      <vt:lpstr>ЗАДАЧИ ПРЕПОДАВАТЕЛЯ</vt:lpstr>
      <vt:lpstr>ВАЖНО!</vt:lpstr>
      <vt:lpstr>ПОДГОТОВКА СТУДЕНТОВ К ВЫПОЛНЕНИЮ СРС</vt:lpstr>
      <vt:lpstr>УМК СРС</vt:lpstr>
      <vt:lpstr>ВАЖНО!</vt:lpstr>
      <vt:lpstr>КЕЙС СРС</vt:lpstr>
      <vt:lpstr>КЕЙС СРС</vt:lpstr>
      <vt:lpstr>ВАЖНО!</vt:lpstr>
      <vt:lpstr>Пример технологической карты организации СРС по терапии</vt:lpstr>
      <vt:lpstr>Пример технологической карты организации СРС по терапии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САМОСТОЯТЕЛЬНОЙ РАБОТЫ СТУДЕНТОВ</dc:title>
  <cp:lastModifiedBy>ДНС</cp:lastModifiedBy>
  <cp:revision>13</cp:revision>
  <dcterms:created xsi:type="dcterms:W3CDTF">2016-09-27T17:56:28Z</dcterms:created>
  <dcterms:modified xsi:type="dcterms:W3CDTF">2017-01-11T07:40:08Z</dcterms:modified>
</cp:coreProperties>
</file>